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56" r:id="rId5"/>
    <p:sldId id="289" r:id="rId6"/>
    <p:sldId id="279" r:id="rId7"/>
    <p:sldId id="283" r:id="rId8"/>
    <p:sldId id="280" r:id="rId9"/>
    <p:sldId id="284" r:id="rId10"/>
    <p:sldId id="281" r:id="rId11"/>
    <p:sldId id="285" r:id="rId12"/>
    <p:sldId id="290" r:id="rId13"/>
    <p:sldId id="282" r:id="rId14"/>
    <p:sldId id="286" r:id="rId15"/>
    <p:sldId id="294" r:id="rId16"/>
    <p:sldId id="293" r:id="rId17"/>
    <p:sldId id="291" r:id="rId18"/>
    <p:sldId id="292" r:id="rId19"/>
    <p:sldId id="287" r:id="rId20"/>
    <p:sldId id="28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m Saha" userId="9e17a17c9b079bd7" providerId="LiveId" clId="{F8CAD477-5163-4ABC-AA1F-DF44874D8206}"/>
    <pc:docChg chg="undo custSel addSld modSld">
      <pc:chgData name="Priyam Saha" userId="9e17a17c9b079bd7" providerId="LiveId" clId="{F8CAD477-5163-4ABC-AA1F-DF44874D8206}" dt="2024-04-22T04:50:12.900" v="603" actId="20577"/>
      <pc:docMkLst>
        <pc:docMk/>
      </pc:docMkLst>
      <pc:sldChg chg="modSp mod">
        <pc:chgData name="Priyam Saha" userId="9e17a17c9b079bd7" providerId="LiveId" clId="{F8CAD477-5163-4ABC-AA1F-DF44874D8206}" dt="2024-04-22T03:41:32.206" v="23" actId="1076"/>
        <pc:sldMkLst>
          <pc:docMk/>
          <pc:sldMk cId="3396239379" sldId="281"/>
        </pc:sldMkLst>
        <pc:spChg chg="mod">
          <ac:chgData name="Priyam Saha" userId="9e17a17c9b079bd7" providerId="LiveId" clId="{F8CAD477-5163-4ABC-AA1F-DF44874D8206}" dt="2024-04-22T03:41:32.206" v="23" actId="1076"/>
          <ac:spMkLst>
            <pc:docMk/>
            <pc:sldMk cId="3396239379" sldId="281"/>
            <ac:spMk id="4" creationId="{2782CB0F-F301-1CEF-6EA5-155D6AB438FD}"/>
          </ac:spMkLst>
        </pc:spChg>
      </pc:sldChg>
      <pc:sldChg chg="addSp delSp modSp mod">
        <pc:chgData name="Priyam Saha" userId="9e17a17c9b079bd7" providerId="LiveId" clId="{F8CAD477-5163-4ABC-AA1F-DF44874D8206}" dt="2024-04-22T03:53:40.932" v="480" actId="20577"/>
        <pc:sldMkLst>
          <pc:docMk/>
          <pc:sldMk cId="3334594933" sldId="285"/>
        </pc:sldMkLst>
        <pc:spChg chg="add del mod">
          <ac:chgData name="Priyam Saha" userId="9e17a17c9b079bd7" providerId="LiveId" clId="{F8CAD477-5163-4ABC-AA1F-DF44874D8206}" dt="2024-04-22T03:53:40.932" v="480" actId="20577"/>
          <ac:spMkLst>
            <pc:docMk/>
            <pc:sldMk cId="3334594933" sldId="285"/>
            <ac:spMk id="3" creationId="{499DF4F2-6CDD-F87D-6CC2-1471CB64AF56}"/>
          </ac:spMkLst>
        </pc:spChg>
      </pc:sldChg>
      <pc:sldChg chg="addSp delSp modSp mod">
        <pc:chgData name="Priyam Saha" userId="9e17a17c9b079bd7" providerId="LiveId" clId="{F8CAD477-5163-4ABC-AA1F-DF44874D8206}" dt="2024-04-22T04:50:12.900" v="603" actId="20577"/>
        <pc:sldMkLst>
          <pc:docMk/>
          <pc:sldMk cId="1167458690" sldId="286"/>
        </pc:sldMkLst>
        <pc:spChg chg="mod">
          <ac:chgData name="Priyam Saha" userId="9e17a17c9b079bd7" providerId="LiveId" clId="{F8CAD477-5163-4ABC-AA1F-DF44874D8206}" dt="2024-04-22T04:35:39.701" v="538" actId="1076"/>
          <ac:spMkLst>
            <pc:docMk/>
            <pc:sldMk cId="1167458690" sldId="286"/>
            <ac:spMk id="2" creationId="{2F6CBC99-B413-2961-745C-EB6772143E69}"/>
          </ac:spMkLst>
        </pc:spChg>
        <pc:spChg chg="add mod">
          <ac:chgData name="Priyam Saha" userId="9e17a17c9b079bd7" providerId="LiveId" clId="{F8CAD477-5163-4ABC-AA1F-DF44874D8206}" dt="2024-04-22T04:50:12.900" v="603" actId="20577"/>
          <ac:spMkLst>
            <pc:docMk/>
            <pc:sldMk cId="1167458690" sldId="286"/>
            <ac:spMk id="3" creationId="{5CC3D0FC-9728-7D2B-87CA-759C9172BC93}"/>
          </ac:spMkLst>
        </pc:spChg>
        <pc:spChg chg="del">
          <ac:chgData name="Priyam Saha" userId="9e17a17c9b079bd7" providerId="LiveId" clId="{F8CAD477-5163-4ABC-AA1F-DF44874D8206}" dt="2024-04-22T04:34:18.834" v="522" actId="478"/>
          <ac:spMkLst>
            <pc:docMk/>
            <pc:sldMk cId="1167458690" sldId="286"/>
            <ac:spMk id="12" creationId="{5787608C-AC2B-02CE-F218-3C8A434B1F9B}"/>
          </ac:spMkLst>
        </pc:spChg>
        <pc:graphicFrameChg chg="del modGraphic">
          <ac:chgData name="Priyam Saha" userId="9e17a17c9b079bd7" providerId="LiveId" clId="{F8CAD477-5163-4ABC-AA1F-DF44874D8206}" dt="2024-04-22T04:34:18.834" v="522" actId="478"/>
          <ac:graphicFrameMkLst>
            <pc:docMk/>
            <pc:sldMk cId="1167458690" sldId="286"/>
            <ac:graphicFrameMk id="11" creationId="{1908D667-970E-C0AC-5CD5-A4CF9FCE38CE}"/>
          </ac:graphicFrameMkLst>
        </pc:graphicFrameChg>
      </pc:sldChg>
      <pc:sldChg chg="modSp mod">
        <pc:chgData name="Priyam Saha" userId="9e17a17c9b079bd7" providerId="LiveId" clId="{F8CAD477-5163-4ABC-AA1F-DF44874D8206}" dt="2024-04-22T03:23:14.025" v="10" actId="2710"/>
        <pc:sldMkLst>
          <pc:docMk/>
          <pc:sldMk cId="3296311436" sldId="287"/>
        </pc:sldMkLst>
        <pc:spChg chg="mod">
          <ac:chgData name="Priyam Saha" userId="9e17a17c9b079bd7" providerId="LiveId" clId="{F8CAD477-5163-4ABC-AA1F-DF44874D8206}" dt="2024-04-22T03:23:14.025" v="10" actId="2710"/>
          <ac:spMkLst>
            <pc:docMk/>
            <pc:sldMk cId="3296311436" sldId="287"/>
            <ac:spMk id="3" creationId="{F78B7F31-BE3D-56F6-B0A4-36093145071A}"/>
          </ac:spMkLst>
        </pc:spChg>
      </pc:sldChg>
      <pc:sldChg chg="addSp modSp mod">
        <pc:chgData name="Priyam Saha" userId="9e17a17c9b079bd7" providerId="LiveId" clId="{F8CAD477-5163-4ABC-AA1F-DF44874D8206}" dt="2024-04-22T04:06:57.694" v="518" actId="1076"/>
        <pc:sldMkLst>
          <pc:docMk/>
          <pc:sldMk cId="1708687622" sldId="290"/>
        </pc:sldMkLst>
        <pc:spChg chg="mod">
          <ac:chgData name="Priyam Saha" userId="9e17a17c9b079bd7" providerId="LiveId" clId="{F8CAD477-5163-4ABC-AA1F-DF44874D8206}" dt="2024-04-22T04:00:51.025" v="499" actId="1076"/>
          <ac:spMkLst>
            <pc:docMk/>
            <pc:sldMk cId="1708687622" sldId="290"/>
            <ac:spMk id="2" creationId="{43DEF07E-9839-D05D-D2C8-C416EDC7729A}"/>
          </ac:spMkLst>
        </pc:spChg>
        <pc:spChg chg="add mod">
          <ac:chgData name="Priyam Saha" userId="9e17a17c9b079bd7" providerId="LiveId" clId="{F8CAD477-5163-4ABC-AA1F-DF44874D8206}" dt="2024-04-22T04:06:57.694" v="518" actId="1076"/>
          <ac:spMkLst>
            <pc:docMk/>
            <pc:sldMk cId="1708687622" sldId="290"/>
            <ac:spMk id="3" creationId="{76260A31-FAEF-399C-2771-DCD302D955B3}"/>
          </ac:spMkLst>
        </pc:spChg>
        <pc:picChg chg="mod">
          <ac:chgData name="Priyam Saha" userId="9e17a17c9b079bd7" providerId="LiveId" clId="{F8CAD477-5163-4ABC-AA1F-DF44874D8206}" dt="2024-04-22T04:05:03.098" v="502" actId="14100"/>
          <ac:picMkLst>
            <pc:docMk/>
            <pc:sldMk cId="1708687622" sldId="290"/>
            <ac:picMk id="9" creationId="{91E2C617-2082-8915-3595-AC9507CAC924}"/>
          </ac:picMkLst>
        </pc:picChg>
      </pc:sldChg>
      <pc:sldChg chg="add">
        <pc:chgData name="Priyam Saha" userId="9e17a17c9b079bd7" providerId="LiveId" clId="{F8CAD477-5163-4ABC-AA1F-DF44874D8206}" dt="2024-04-22T04:34:14.108" v="521" actId="2890"/>
        <pc:sldMkLst>
          <pc:docMk/>
          <pc:sldMk cId="1746970052" sldId="293"/>
        </pc:sldMkLst>
      </pc:sldChg>
      <pc:sldChg chg="addSp delSp modSp add mod">
        <pc:chgData name="Priyam Saha" userId="9e17a17c9b079bd7" providerId="LiveId" clId="{F8CAD477-5163-4ABC-AA1F-DF44874D8206}" dt="2024-04-22T04:49:25.309" v="593" actId="1076"/>
        <pc:sldMkLst>
          <pc:docMk/>
          <pc:sldMk cId="926273815" sldId="294"/>
        </pc:sldMkLst>
        <pc:spChg chg="mod">
          <ac:chgData name="Priyam Saha" userId="9e17a17c9b079bd7" providerId="LiveId" clId="{F8CAD477-5163-4ABC-AA1F-DF44874D8206}" dt="2024-04-22T04:49:25.309" v="593" actId="1076"/>
          <ac:spMkLst>
            <pc:docMk/>
            <pc:sldMk cId="926273815" sldId="294"/>
            <ac:spMk id="2" creationId="{2F6CBC99-B413-2961-745C-EB6772143E69}"/>
          </ac:spMkLst>
        </pc:spChg>
        <pc:spChg chg="del mod">
          <ac:chgData name="Priyam Saha" userId="9e17a17c9b079bd7" providerId="LiveId" clId="{F8CAD477-5163-4ABC-AA1F-DF44874D8206}" dt="2024-04-22T04:39:56.284" v="549" actId="478"/>
          <ac:spMkLst>
            <pc:docMk/>
            <pc:sldMk cId="926273815" sldId="294"/>
            <ac:spMk id="3" creationId="{5CC3D0FC-9728-7D2B-87CA-759C9172BC93}"/>
          </ac:spMkLst>
        </pc:spChg>
        <pc:spChg chg="add mod">
          <ac:chgData name="Priyam Saha" userId="9e17a17c9b079bd7" providerId="LiveId" clId="{F8CAD477-5163-4ABC-AA1F-DF44874D8206}" dt="2024-04-22T04:44:05.346" v="578" actId="164"/>
          <ac:spMkLst>
            <pc:docMk/>
            <pc:sldMk cId="926273815" sldId="294"/>
            <ac:spMk id="6" creationId="{E981B266-032D-4488-7951-E47F67993885}"/>
          </ac:spMkLst>
        </pc:spChg>
        <pc:spChg chg="add mod">
          <ac:chgData name="Priyam Saha" userId="9e17a17c9b079bd7" providerId="LiveId" clId="{F8CAD477-5163-4ABC-AA1F-DF44874D8206}" dt="2024-04-22T04:44:05.346" v="578" actId="164"/>
          <ac:spMkLst>
            <pc:docMk/>
            <pc:sldMk cId="926273815" sldId="294"/>
            <ac:spMk id="9" creationId="{9BC22BC8-C288-E0DD-F7CA-159F7ED72BE5}"/>
          </ac:spMkLst>
        </pc:spChg>
        <pc:spChg chg="add mod">
          <ac:chgData name="Priyam Saha" userId="9e17a17c9b079bd7" providerId="LiveId" clId="{F8CAD477-5163-4ABC-AA1F-DF44874D8206}" dt="2024-04-22T04:44:05.346" v="578" actId="164"/>
          <ac:spMkLst>
            <pc:docMk/>
            <pc:sldMk cId="926273815" sldId="294"/>
            <ac:spMk id="10" creationId="{5C475166-4885-8076-AAA1-815B4A5498ED}"/>
          </ac:spMkLst>
        </pc:spChg>
        <pc:spChg chg="add mod">
          <ac:chgData name="Priyam Saha" userId="9e17a17c9b079bd7" providerId="LiveId" clId="{F8CAD477-5163-4ABC-AA1F-DF44874D8206}" dt="2024-04-22T04:44:05.346" v="578" actId="164"/>
          <ac:spMkLst>
            <pc:docMk/>
            <pc:sldMk cId="926273815" sldId="294"/>
            <ac:spMk id="11" creationId="{6B17B543-E290-9576-C33A-E4B37084F9DA}"/>
          </ac:spMkLst>
        </pc:spChg>
        <pc:spChg chg="add mod">
          <ac:chgData name="Priyam Saha" userId="9e17a17c9b079bd7" providerId="LiveId" clId="{F8CAD477-5163-4ABC-AA1F-DF44874D8206}" dt="2024-04-22T04:48:52.749" v="588" actId="164"/>
          <ac:spMkLst>
            <pc:docMk/>
            <pc:sldMk cId="926273815" sldId="294"/>
            <ac:spMk id="13" creationId="{452795EC-23DA-D99B-C7A6-F927626B2510}"/>
          </ac:spMkLst>
        </pc:spChg>
        <pc:grpChg chg="add mod">
          <ac:chgData name="Priyam Saha" userId="9e17a17c9b079bd7" providerId="LiveId" clId="{F8CAD477-5163-4ABC-AA1F-DF44874D8206}" dt="2024-04-22T04:48:52.749" v="588" actId="164"/>
          <ac:grpSpMkLst>
            <pc:docMk/>
            <pc:sldMk cId="926273815" sldId="294"/>
            <ac:grpSpMk id="12" creationId="{3AFFEA63-78E0-F590-8A8A-EE5015DB8FD2}"/>
          </ac:grpSpMkLst>
        </pc:grpChg>
        <pc:grpChg chg="add mod">
          <ac:chgData name="Priyam Saha" userId="9e17a17c9b079bd7" providerId="LiveId" clId="{F8CAD477-5163-4ABC-AA1F-DF44874D8206}" dt="2024-04-22T04:49:14.407" v="592" actId="1076"/>
          <ac:grpSpMkLst>
            <pc:docMk/>
            <pc:sldMk cId="926273815" sldId="294"/>
            <ac:grpSpMk id="14" creationId="{09771C8D-D512-41B4-05A9-3AB2458AB713}"/>
          </ac:grpSpMkLst>
        </pc:grpChg>
        <pc:picChg chg="add mod">
          <ac:chgData name="Priyam Saha" userId="9e17a17c9b079bd7" providerId="LiveId" clId="{F8CAD477-5163-4ABC-AA1F-DF44874D8206}" dt="2024-04-22T04:44:05.346" v="578" actId="164"/>
          <ac:picMkLst>
            <pc:docMk/>
            <pc:sldMk cId="926273815" sldId="294"/>
            <ac:picMk id="5" creationId="{5C0FCBE4-6E30-CE06-ADE8-4813D95204CC}"/>
          </ac:picMkLst>
        </pc:picChg>
        <pc:picChg chg="add mod">
          <ac:chgData name="Priyam Saha" userId="9e17a17c9b079bd7" providerId="LiveId" clId="{F8CAD477-5163-4ABC-AA1F-DF44874D8206}" dt="2024-04-22T04:44:05.346" v="578" actId="164"/>
          <ac:picMkLst>
            <pc:docMk/>
            <pc:sldMk cId="926273815" sldId="294"/>
            <ac:picMk id="8" creationId="{FD9ECE7F-3C7D-AE46-8BBC-EEDB7B871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55-1315/252/3/032013/met" TargetMode="External"/><Relationship Id="rId2" Type="http://schemas.openxmlformats.org/officeDocument/2006/relationships/hyperlink" Target="https://iopscience.iop.org/article/10.1088/1757-899X/466/1/012003/me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92558/" TargetMode="External"/><Relationship Id="rId4" Type="http://schemas.openxmlformats.org/officeDocument/2006/relationships/hyperlink" Target="https://www.sciencedirect.com/science/article/abs/pii/S014036641500228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DDOS ATTACK DETECTION AND MITIGATION IN SDN: ML ASSISTED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Course Instructor: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Dr. Sudipta Saha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2A0-4364-84C5-9D44-BE50187A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13" y="556034"/>
            <a:ext cx="9365010" cy="776656"/>
          </a:xfrm>
        </p:spPr>
        <p:txBody>
          <a:bodyPr/>
          <a:lstStyle/>
          <a:p>
            <a:r>
              <a:rPr lang="en-IN" dirty="0"/>
              <a:t>Dataset features: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55E8D84-21A9-50E5-5E54-FE6E3B482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302373"/>
              </p:ext>
            </p:extLst>
          </p:nvPr>
        </p:nvGraphicFramePr>
        <p:xfrm>
          <a:off x="1146578" y="1430000"/>
          <a:ext cx="4631652" cy="5291811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315826">
                  <a:extLst>
                    <a:ext uri="{9D8B030D-6E8A-4147-A177-3AD203B41FA5}">
                      <a16:colId xmlns:a16="http://schemas.microsoft.com/office/drawing/2014/main" val="4133854910"/>
                    </a:ext>
                  </a:extLst>
                </a:gridCol>
                <a:gridCol w="2315826">
                  <a:extLst>
                    <a:ext uri="{9D8B030D-6E8A-4147-A177-3AD203B41FA5}">
                      <a16:colId xmlns:a16="http://schemas.microsoft.com/office/drawing/2014/main" val="78929730"/>
                    </a:ext>
                  </a:extLst>
                </a:gridCol>
              </a:tblGrid>
              <a:tr h="325650">
                <a:tc>
                  <a:txBody>
                    <a:bodyPr/>
                    <a:lstStyle/>
                    <a:p>
                      <a:pPr fontAlgn="b"/>
                      <a:r>
                        <a:rPr lang="en-IN" sz="1500" b="1">
                          <a:effectLst/>
                        </a:rPr>
                        <a:t>Feature</a:t>
                      </a:r>
                    </a:p>
                  </a:txBody>
                  <a:tcPr marL="77152" marR="77152" marT="38576" marB="38576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500" b="1">
                          <a:effectLst/>
                        </a:rPr>
                        <a:t>Description</a:t>
                      </a:r>
                    </a:p>
                  </a:txBody>
                  <a:tcPr marL="77152" marR="77152" marT="38576" marB="38576" anchor="b"/>
                </a:tc>
                <a:extLst>
                  <a:ext uri="{0D108BD9-81ED-4DB2-BD59-A6C34878D82A}">
                    <a16:rowId xmlns:a16="http://schemas.microsoft.com/office/drawing/2014/main" val="3594388408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Timestamp of the event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20682028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switch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Switch ID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331518329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src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Source IP address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998012956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dst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Destination IP address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36791699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pktcount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Count of packets in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1293542740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bytecount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Count of bytes in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140927287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dur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Duration of the flow in seconds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174673110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dur_nsec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Duration of the flow in nanoseconds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815653780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tot_dur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Total duration of the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78272222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flows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Number of flows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857722004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packetins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Count of packet insertions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3244611467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pktperflow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Packets per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1571322603"/>
                  </a:ext>
                </a:extLst>
              </a:tr>
              <a:tr h="32565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byteperflow</a:t>
                      </a:r>
                    </a:p>
                  </a:txBody>
                  <a:tcPr marL="77152" marR="77152" marT="38576" marB="3857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Bytes per flow</a:t>
                      </a:r>
                    </a:p>
                  </a:txBody>
                  <a:tcPr marL="77152" marR="77152" marT="38576" marB="38576" anchor="ctr"/>
                </a:tc>
                <a:extLst>
                  <a:ext uri="{0D108BD9-81ED-4DB2-BD59-A6C34878D82A}">
                    <a16:rowId xmlns:a16="http://schemas.microsoft.com/office/drawing/2014/main" val="5260373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551BC7-63F0-2F54-FEBA-859174B72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12683"/>
              </p:ext>
            </p:extLst>
          </p:nvPr>
        </p:nvGraphicFramePr>
        <p:xfrm>
          <a:off x="6486506" y="1430000"/>
          <a:ext cx="4719758" cy="4630333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359879">
                  <a:extLst>
                    <a:ext uri="{9D8B030D-6E8A-4147-A177-3AD203B41FA5}">
                      <a16:colId xmlns:a16="http://schemas.microsoft.com/office/drawing/2014/main" val="441939190"/>
                    </a:ext>
                  </a:extLst>
                </a:gridCol>
                <a:gridCol w="2359879">
                  <a:extLst>
                    <a:ext uri="{9D8B030D-6E8A-4147-A177-3AD203B41FA5}">
                      <a16:colId xmlns:a16="http://schemas.microsoft.com/office/drawing/2014/main" val="3361438847"/>
                    </a:ext>
                  </a:extLst>
                </a:gridCol>
              </a:tblGrid>
              <a:tr h="313921">
                <a:tc>
                  <a:txBody>
                    <a:bodyPr/>
                    <a:lstStyle/>
                    <a:p>
                      <a:pPr fontAlgn="b"/>
                      <a:r>
                        <a:rPr lang="en-IN" sz="1300" b="1">
                          <a:effectLst/>
                        </a:rPr>
                        <a:t>Feature</a:t>
                      </a:r>
                    </a:p>
                  </a:txBody>
                  <a:tcPr marL="68182" marR="68182" marT="34091" marB="3409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300" b="1">
                          <a:effectLst/>
                        </a:rPr>
                        <a:t>Description</a:t>
                      </a:r>
                    </a:p>
                  </a:txBody>
                  <a:tcPr marL="68182" marR="68182" marT="34091" marB="34091" anchor="b"/>
                </a:tc>
                <a:extLst>
                  <a:ext uri="{0D108BD9-81ED-4DB2-BD59-A6C34878D82A}">
                    <a16:rowId xmlns:a16="http://schemas.microsoft.com/office/drawing/2014/main" val="4187145958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pktrate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Packet rate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792884893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Pairflow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Pair flow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771737659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Protocol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Protocol used in the flow (e.g., TCP, UDP)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362922343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port_no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Port number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300855012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tx_bytes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Transmitted bytes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820100376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rx_bytes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Received bytes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220675859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 dirty="0" err="1">
                          <a:effectLst/>
                        </a:rPr>
                        <a:t>tx_kbps</a:t>
                      </a:r>
                      <a:endParaRPr lang="en-IN" sz="1300" dirty="0">
                        <a:effectLst/>
                      </a:endParaRP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Transmitted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3139872422"/>
                  </a:ext>
                </a:extLst>
              </a:tr>
              <a:tr h="54936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rx_kbps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Received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1036981484"/>
                  </a:ext>
                </a:extLst>
              </a:tr>
              <a:tr h="313921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tot_kbps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Total kilobits per second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568226900"/>
                  </a:ext>
                </a:extLst>
              </a:tr>
              <a:tr h="784803">
                <a:tc>
                  <a:txBody>
                    <a:bodyPr/>
                    <a:lstStyle/>
                    <a:p>
                      <a:pPr fontAlgn="base"/>
                      <a:r>
                        <a:rPr lang="en-IN" sz="1300">
                          <a:effectLst/>
                        </a:rPr>
                        <a:t>label</a:t>
                      </a:r>
                    </a:p>
                  </a:txBody>
                  <a:tcPr marL="68182" marR="68182" marT="34091" marB="3409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>
                          <a:effectLst/>
                        </a:rPr>
                        <a:t>Label indicating the classification or outcome of the flow</a:t>
                      </a:r>
                    </a:p>
                  </a:txBody>
                  <a:tcPr marL="68182" marR="68182" marT="34091" marB="34091" anchor="ctr"/>
                </a:tc>
                <a:extLst>
                  <a:ext uri="{0D108BD9-81ED-4DB2-BD59-A6C34878D82A}">
                    <a16:rowId xmlns:a16="http://schemas.microsoft.com/office/drawing/2014/main" val="2057360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29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37" y="627161"/>
            <a:ext cx="2054632" cy="681522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3D0FC-9728-7D2B-87CA-759C9172BC93}"/>
              </a:ext>
            </a:extLst>
          </p:cNvPr>
          <p:cNvSpPr txBox="1"/>
          <p:nvPr/>
        </p:nvSpPr>
        <p:spPr>
          <a:xfrm>
            <a:off x="1191237" y="1558555"/>
            <a:ext cx="94124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binary classification problems, four parameters are used to represent the confusion matrix, which are the number of </a:t>
            </a:r>
            <a:r>
              <a:rPr lang="en-US" b="1" dirty="0"/>
              <a:t>true positives (TP), true negatives (TN), false positives (FP) and false negatives (FN). </a:t>
            </a:r>
            <a:r>
              <a:rPr lang="en-US" dirty="0"/>
              <a:t>A brief explanation of these parameters is discussed below.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TP: </a:t>
            </a:r>
            <a:r>
              <a:rPr lang="en-US" dirty="0"/>
              <a:t>indicates the number of anomaly flows that are correctly classified as anomaly. </a:t>
            </a:r>
          </a:p>
          <a:p>
            <a:r>
              <a:rPr lang="en-US" dirty="0"/>
              <a:t> </a:t>
            </a:r>
            <a:r>
              <a:rPr lang="en-US" b="1" dirty="0"/>
              <a:t>FN: </a:t>
            </a:r>
            <a:r>
              <a:rPr lang="en-US" dirty="0"/>
              <a:t>indicates the number of anomaly flows that are incorrectly classified as normal. </a:t>
            </a:r>
          </a:p>
          <a:p>
            <a:r>
              <a:rPr lang="en-US" b="1" dirty="0"/>
              <a:t> FP: </a:t>
            </a:r>
            <a:r>
              <a:rPr lang="en-US" dirty="0"/>
              <a:t>indicates the number of normal flows that are incorrectly classified as anomaly. </a:t>
            </a:r>
          </a:p>
          <a:p>
            <a:r>
              <a:rPr lang="en-US" dirty="0"/>
              <a:t> </a:t>
            </a:r>
            <a:r>
              <a:rPr lang="en-US" b="1" dirty="0"/>
              <a:t>TN: </a:t>
            </a:r>
            <a:r>
              <a:rPr lang="en-US" dirty="0"/>
              <a:t>indicates the number of normal flows that are correctly classified as normal. </a:t>
            </a:r>
          </a:p>
          <a:p>
            <a:endParaRPr lang="en-US" dirty="0"/>
          </a:p>
          <a:p>
            <a:r>
              <a:rPr lang="en-US" dirty="0"/>
              <a:t> For our anomaly detection problem, accuracy (ACC), </a:t>
            </a:r>
          </a:p>
          <a:p>
            <a:r>
              <a:rPr lang="en-US" dirty="0"/>
              <a:t>precision (P), recall (R), specificity (S), training time, and </a:t>
            </a:r>
          </a:p>
          <a:p>
            <a:r>
              <a:rPr lang="en-US" dirty="0"/>
              <a:t>testing time were used as evaluation metrics. The </a:t>
            </a:r>
          </a:p>
          <a:p>
            <a:r>
              <a:rPr lang="en-US" dirty="0"/>
              <a:t>discussions of these metrics along with their formulas are </a:t>
            </a:r>
          </a:p>
          <a:p>
            <a:r>
              <a:rPr lang="en-US" dirty="0"/>
              <a:t>given below: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45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46" y="931092"/>
            <a:ext cx="2054632" cy="681522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771C8D-D512-41B4-05A9-3AB2458AB713}"/>
              </a:ext>
            </a:extLst>
          </p:cNvPr>
          <p:cNvGrpSpPr/>
          <p:nvPr/>
        </p:nvGrpSpPr>
        <p:grpSpPr>
          <a:xfrm>
            <a:off x="763398" y="1795462"/>
            <a:ext cx="6031685" cy="4873786"/>
            <a:chOff x="914400" y="1613085"/>
            <a:chExt cx="5847127" cy="47206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FFEA63-78E0-F590-8A8A-EE5015DB8FD2}"/>
                </a:ext>
              </a:extLst>
            </p:cNvPr>
            <p:cNvGrpSpPr/>
            <p:nvPr/>
          </p:nvGrpSpPr>
          <p:grpSpPr>
            <a:xfrm>
              <a:off x="993208" y="1613085"/>
              <a:ext cx="5734763" cy="4678658"/>
              <a:chOff x="858984" y="1629863"/>
              <a:chExt cx="5058995" cy="42340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C0FCBE4-6E30-CE06-ADE8-4813D9520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984" y="1629863"/>
                <a:ext cx="4971365" cy="1142139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981B266-032D-4488-7951-E47F67993885}"/>
                  </a:ext>
                </a:extLst>
              </p:cNvPr>
              <p:cNvSpPr/>
              <p:nvPr/>
            </p:nvSpPr>
            <p:spPr>
              <a:xfrm>
                <a:off x="5362435" y="2200932"/>
                <a:ext cx="511729" cy="448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9ECE7F-3C7D-AE46-8BBC-EEDB7B871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984" y="2772002"/>
                <a:ext cx="5058995" cy="3091904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BC22BC8-C288-E0DD-F7CA-159F7ED72BE5}"/>
                  </a:ext>
                </a:extLst>
              </p:cNvPr>
              <p:cNvSpPr/>
              <p:nvPr/>
            </p:nvSpPr>
            <p:spPr>
              <a:xfrm>
                <a:off x="5618299" y="3582996"/>
                <a:ext cx="281958" cy="3311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C475166-4885-8076-AAA1-815B4A5498ED}"/>
                  </a:ext>
                </a:extLst>
              </p:cNvPr>
              <p:cNvSpPr/>
              <p:nvPr/>
            </p:nvSpPr>
            <p:spPr>
              <a:xfrm>
                <a:off x="5618299" y="4723451"/>
                <a:ext cx="281958" cy="3311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17B543-E290-9576-C33A-E4B37084F9DA}"/>
                  </a:ext>
                </a:extLst>
              </p:cNvPr>
              <p:cNvSpPr/>
              <p:nvPr/>
            </p:nvSpPr>
            <p:spPr>
              <a:xfrm>
                <a:off x="5612706" y="5532761"/>
                <a:ext cx="281958" cy="3311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2795EC-23DA-D99B-C7A6-F927626B2510}"/>
                </a:ext>
              </a:extLst>
            </p:cNvPr>
            <p:cNvSpPr/>
            <p:nvPr/>
          </p:nvSpPr>
          <p:spPr>
            <a:xfrm>
              <a:off x="914400" y="5385732"/>
              <a:ext cx="5847127" cy="947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2627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08D667-970E-C0AC-5CD5-A4CF9FCE38CE}"/>
              </a:ext>
            </a:extLst>
          </p:cNvPr>
          <p:cNvGraphicFramePr>
            <a:graphicFrameLocks noGrp="1"/>
          </p:cNvGraphicFramePr>
          <p:nvPr/>
        </p:nvGraphicFramePr>
        <p:xfrm>
          <a:off x="1023937" y="2533167"/>
          <a:ext cx="6943045" cy="308330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88609">
                  <a:extLst>
                    <a:ext uri="{9D8B030D-6E8A-4147-A177-3AD203B41FA5}">
                      <a16:colId xmlns:a16="http://schemas.microsoft.com/office/drawing/2014/main" val="3417457145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491466251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343861241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1149030357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2642557387"/>
                    </a:ext>
                  </a:extLst>
                </a:gridCol>
              </a:tblGrid>
              <a:tr h="529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Algorithm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Accuracy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Precision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Recall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F1-Score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extLst>
                  <a:ext uri="{0D108BD9-81ED-4DB2-BD59-A6C34878D82A}">
                    <a16:rowId xmlns:a16="http://schemas.microsoft.com/office/drawing/2014/main" val="3121280114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Logistic Regression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76.4%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0.73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0.78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464462022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Support Vector Machines (SVM)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97.0%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0.97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0.98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0.97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004046377"/>
                  </a:ext>
                </a:extLst>
              </a:tr>
              <a:tr h="490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Random Forest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99.99%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356293557"/>
                  </a:ext>
                </a:extLst>
              </a:tr>
              <a:tr h="686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K-Nearest Neighbors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98%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0.99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301233625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5787608C-AC2B-02CE-F218-3C8A434B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908889"/>
            <a:ext cx="2086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All Features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788083" cy="665614"/>
          </a:xfrm>
        </p:spPr>
        <p:txBody>
          <a:bodyPr>
            <a:normAutofit/>
          </a:bodyPr>
          <a:lstStyle/>
          <a:p>
            <a:r>
              <a:rPr lang="en-IN" sz="3600" dirty="0"/>
              <a:t>RESULTS: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9EA73D-B7E3-6645-0A52-5B8B62B10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69299"/>
              </p:ext>
            </p:extLst>
          </p:nvPr>
        </p:nvGraphicFramePr>
        <p:xfrm>
          <a:off x="1024128" y="1863506"/>
          <a:ext cx="5905178" cy="4840041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952589">
                  <a:extLst>
                    <a:ext uri="{9D8B030D-6E8A-4147-A177-3AD203B41FA5}">
                      <a16:colId xmlns:a16="http://schemas.microsoft.com/office/drawing/2014/main" val="296845878"/>
                    </a:ext>
                  </a:extLst>
                </a:gridCol>
                <a:gridCol w="2952589">
                  <a:extLst>
                    <a:ext uri="{9D8B030D-6E8A-4147-A177-3AD203B41FA5}">
                      <a16:colId xmlns:a16="http://schemas.microsoft.com/office/drawing/2014/main" val="3038820412"/>
                    </a:ext>
                  </a:extLst>
                </a:gridCol>
              </a:tblGrid>
              <a:tr h="3338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0" dirty="0">
                          <a:effectLst/>
                        </a:rPr>
                        <a:t>Feature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93178" marB="9317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0">
                          <a:effectLst/>
                        </a:rPr>
                        <a:t>Weight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93178" marB="93178" anchor="ctr"/>
                </a:tc>
                <a:extLst>
                  <a:ext uri="{0D108BD9-81ED-4DB2-BD59-A6C34878D82A}">
                    <a16:rowId xmlns:a16="http://schemas.microsoft.com/office/drawing/2014/main" val="2176936066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src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17.87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94787337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 err="1">
                          <a:effectLst/>
                        </a:rPr>
                        <a:t>pktcount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15.16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116625578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 err="1">
                          <a:effectLst/>
                        </a:rPr>
                        <a:t>dst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13.64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30761849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byteperflow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12.97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156846586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pktperflow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11.35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996658709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pktrate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11.35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356858732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tot_kbps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9.68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866546469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rx_kbps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9.66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104224240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flows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8.95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38428377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bytecount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4.92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393229782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dt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2.33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4131833981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Protocol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1.31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217635580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dur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1.11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1541516193"/>
                  </a:ext>
                </a:extLst>
              </a:tr>
              <a:tr h="310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tot_dur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1.11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25" marR="82825" marT="82825" marB="82825" anchor="ctr"/>
                </a:tc>
                <a:extLst>
                  <a:ext uri="{0D108BD9-81ED-4DB2-BD59-A6C34878D82A}">
                    <a16:rowId xmlns:a16="http://schemas.microsoft.com/office/drawing/2014/main" val="65817519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0B79040-E28A-BFE3-82BC-06E33C2BA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1403279"/>
            <a:ext cx="25160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Feature Selection: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5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788083" cy="665614"/>
          </a:xfrm>
        </p:spPr>
        <p:txBody>
          <a:bodyPr>
            <a:normAutofit/>
          </a:bodyPr>
          <a:lstStyle/>
          <a:p>
            <a:r>
              <a:rPr lang="en-IN" sz="3600" dirty="0"/>
              <a:t>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2E9A42-6952-B4B6-2205-F44F3FE6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06635"/>
              </p:ext>
            </p:extLst>
          </p:nvPr>
        </p:nvGraphicFramePr>
        <p:xfrm>
          <a:off x="1023938" y="2083054"/>
          <a:ext cx="9720260" cy="314455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44052">
                  <a:extLst>
                    <a:ext uri="{9D8B030D-6E8A-4147-A177-3AD203B41FA5}">
                      <a16:colId xmlns:a16="http://schemas.microsoft.com/office/drawing/2014/main" val="955180270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2194544433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1590050117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1074010526"/>
                    </a:ext>
                  </a:extLst>
                </a:gridCol>
                <a:gridCol w="1944052">
                  <a:extLst>
                    <a:ext uri="{9D8B030D-6E8A-4147-A177-3AD203B41FA5}">
                      <a16:colId xmlns:a16="http://schemas.microsoft.com/office/drawing/2014/main" val="3099444045"/>
                    </a:ext>
                  </a:extLst>
                </a:gridCol>
              </a:tblGrid>
              <a:tr h="6187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Algorithm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Accuracy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Precision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Recall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F1-Score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71450" marB="171450" anchor="ctr"/>
                </a:tc>
                <a:extLst>
                  <a:ext uri="{0D108BD9-81ED-4DB2-BD59-A6C34878D82A}">
                    <a16:rowId xmlns:a16="http://schemas.microsoft.com/office/drawing/2014/main" val="1115847237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Logistic Regression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75.21%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0.85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0.77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0.81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010737511"/>
                  </a:ext>
                </a:extLst>
              </a:tr>
              <a:tr h="802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Support Vector Machine (SVM)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91.77%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0.93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0.94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678774859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Random Forest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99.42%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0.99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412820755"/>
                  </a:ext>
                </a:extLst>
              </a:tr>
              <a:tr h="574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Decision Tree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94.19%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0.91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>
                          <a:effectLst/>
                        </a:rPr>
                        <a:t>1.00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</a:rPr>
                        <a:t>0.95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98906274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B123F7C-1AC9-302F-C26A-CE4C7BBF3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1250830"/>
            <a:ext cx="30994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with Selected Features: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2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BC99-B413-2961-745C-EB67721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REferences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F31-BE3D-56F6-B0A4-36093145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hlinkClick r:id="rId2"/>
              </a:rPr>
              <a:t>https://iopscience.iop.org/article/10.1088/1757-899X/466/1/012003/meta</a:t>
            </a: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hlinkClick r:id="rId3"/>
              </a:rPr>
              <a:t>https://iopscience.iop.org/article/10.1088/1755-1315/252/3/032013/met</a:t>
            </a: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hlinkClick r:id="rId4"/>
              </a:rPr>
              <a:t>https://www.sciencedirect.com/science/article/abs/pii/S0140366415002285</a:t>
            </a: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hlinkClick r:id="rId5"/>
              </a:rPr>
              <a:t>https://ieeexplore.ieee.org/abstract/document/9492558/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31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3A1-83C1-F10A-E4C2-F1488FE9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9152CE6-3E39-E654-1122-614852ADFA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34" b="1663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07DE8-30CD-1539-A9EB-DBE143B6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GROUP 18:</a:t>
            </a:r>
          </a:p>
          <a:p>
            <a:r>
              <a:rPr lang="en-IN" dirty="0"/>
              <a:t>Arihant (21CS01033)</a:t>
            </a:r>
            <a:br>
              <a:rPr lang="en-IN" dirty="0"/>
            </a:br>
            <a:r>
              <a:rPr lang="en-IN" dirty="0" err="1"/>
              <a:t>Abeed</a:t>
            </a:r>
            <a:r>
              <a:rPr lang="en-IN" dirty="0"/>
              <a:t> (21CS01072)</a:t>
            </a:r>
            <a:br>
              <a:rPr lang="en-IN" dirty="0"/>
            </a:br>
            <a:r>
              <a:rPr lang="en-IN" dirty="0"/>
              <a:t>Priyam (21CS01076)</a:t>
            </a:r>
          </a:p>
        </p:txBody>
      </p:sp>
    </p:spTree>
    <p:extLst>
      <p:ext uri="{BB962C8B-B14F-4D97-AF65-F5344CB8AC3E}">
        <p14:creationId xmlns:p14="http://schemas.microsoft.com/office/powerpoint/2010/main" val="77600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298B-F727-41AD-918F-5E9F4E8F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56033"/>
            <a:ext cx="9403923" cy="836579"/>
          </a:xfrm>
        </p:spPr>
        <p:txBody>
          <a:bodyPr/>
          <a:lstStyle/>
          <a:p>
            <a:r>
              <a:rPr lang="en-IN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E52F1-652E-E3FA-E63E-7E54D1DF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96894"/>
            <a:ext cx="9720073" cy="46751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What is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sdn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Ddos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attacks and its types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Simulating a network using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mininet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and RYU controller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Simulating </a:t>
            </a: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ddos</a:t>
            </a: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 attack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Proposed detection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Detection Procedure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Mitigation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Dataset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RESULTS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kern="1200" cap="all" spc="100" baseline="0" dirty="0" err="1">
                <a:solidFill>
                  <a:srgbClr val="0D0D0D"/>
                </a:solidFill>
                <a:effectLst/>
                <a:latin typeface="Tw Cen MT Condensed" panose="020B0606020104020203" pitchFamily="34" charset="0"/>
                <a:ea typeface="+mj-ea"/>
                <a:cs typeface="+mj-cs"/>
              </a:rPr>
              <a:t>REferences</a:t>
            </a:r>
            <a:endParaRPr lang="en-IN" sz="2000" cap="all" spc="100" dirty="0">
              <a:solidFill>
                <a:srgbClr val="0D0D0D"/>
              </a:solidFill>
              <a:latin typeface="Tw Cen MT Condensed" panose="020B0606020104020203" pitchFamily="34" charset="0"/>
              <a:ea typeface="+mj-ea"/>
              <a:cs typeface="+mj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32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3FD5-CFEB-4B15-079E-B368A70E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401957" cy="1292222"/>
          </a:xfrm>
        </p:spPr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sdn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1E9E-1066-5A70-FA99-BA8E2D023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12" y="2003897"/>
            <a:ext cx="5142687" cy="43579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Centralized Control: </a:t>
            </a:r>
            <a:r>
              <a:rPr lang="en-US" dirty="0"/>
              <a:t>Decouples control from hardware for programmable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Streamlined Management: </a:t>
            </a:r>
            <a:r>
              <a:rPr lang="en-US" dirty="0"/>
              <a:t>Simplifies network configuration and oversight.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Open Protocols: </a:t>
            </a:r>
            <a:r>
              <a:rPr lang="en-US" dirty="0"/>
              <a:t>Promotes compatibility and vendor independence.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Network Agility: </a:t>
            </a:r>
            <a:r>
              <a:rPr lang="en-US" dirty="0"/>
              <a:t>Facilitates dynamic resource allocation.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Security: </a:t>
            </a:r>
            <a:r>
              <a:rPr lang="en-US" dirty="0"/>
              <a:t>Improves network monitoring and policy enforcement</a:t>
            </a:r>
            <a:r>
              <a:rPr lang="en-US" b="1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334F-FA6C-4609-314F-2A0A248C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35" y="340468"/>
            <a:ext cx="4334097" cy="61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1A3A1-014F-EE5E-7F2D-4076AD6D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37" y="1507787"/>
            <a:ext cx="6869792" cy="384242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F84A-0A33-CF57-8848-750423E4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232706" cy="1175490"/>
          </a:xfrm>
        </p:spPr>
        <p:txBody>
          <a:bodyPr/>
          <a:lstStyle/>
          <a:p>
            <a:r>
              <a:rPr lang="en-IN" dirty="0" err="1"/>
              <a:t>Ddos</a:t>
            </a:r>
            <a:r>
              <a:rPr lang="en-IN" dirty="0"/>
              <a:t> attacks and its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36AF9-B92C-488A-90D7-80FAA859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7437"/>
            <a:ext cx="5833872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Distributed Denial-of-Service (DDoS) attack is a cybercrime in which the attacker floods a server with internet traffic to prevent users from accessing connected online services and sites. Here are the types of DDoS attacks: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Volumetric: Floods with traffic to saturate bandwidth.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Protocol: Targets infrastructure to drain system resources.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Application Layer: Exploits web apps to exhaust server functions.</a:t>
            </a:r>
          </a:p>
        </p:txBody>
      </p:sp>
    </p:spTree>
    <p:extLst>
      <p:ext uri="{BB962C8B-B14F-4D97-AF65-F5344CB8AC3E}">
        <p14:creationId xmlns:p14="http://schemas.microsoft.com/office/powerpoint/2010/main" val="166657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C033-E0B8-6A3E-70DA-8346031F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23" y="810916"/>
            <a:ext cx="9476837" cy="1345054"/>
          </a:xfrm>
        </p:spPr>
        <p:txBody>
          <a:bodyPr>
            <a:noAutofit/>
          </a:bodyPr>
          <a:lstStyle/>
          <a:p>
            <a:r>
              <a:rPr lang="en-IN" sz="4000" dirty="0"/>
              <a:t>Simulating a network using </a:t>
            </a:r>
            <a:r>
              <a:rPr lang="en-IN" sz="4000" dirty="0" err="1"/>
              <a:t>mininet</a:t>
            </a:r>
            <a:r>
              <a:rPr lang="en-IN" sz="4000" dirty="0"/>
              <a:t> and RYU controller: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7319A-8062-C27A-AFE2-859C0890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7" y="2752659"/>
            <a:ext cx="11048086" cy="2398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185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C033-E0B8-6A3E-70DA-8346031F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56" y="342024"/>
            <a:ext cx="9501200" cy="922571"/>
          </a:xfrm>
        </p:spPr>
        <p:txBody>
          <a:bodyPr/>
          <a:lstStyle/>
          <a:p>
            <a:r>
              <a:rPr lang="en-IN" dirty="0"/>
              <a:t>Simulating </a:t>
            </a:r>
            <a:r>
              <a:rPr lang="en-IN" dirty="0" err="1"/>
              <a:t>ddos</a:t>
            </a:r>
            <a:r>
              <a:rPr lang="en-IN" dirty="0"/>
              <a:t> attack: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A36D1-04EA-3E15-00B5-0BA2D59E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420239"/>
            <a:ext cx="9626564" cy="51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2" y="891146"/>
            <a:ext cx="5526513" cy="795041"/>
          </a:xfrm>
        </p:spPr>
        <p:txBody>
          <a:bodyPr>
            <a:normAutofit/>
          </a:bodyPr>
          <a:lstStyle/>
          <a:p>
            <a:r>
              <a:rPr lang="en-IN" sz="3600" dirty="0"/>
              <a:t>Proposed detection algorithm: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1C629-479A-C9B3-8843-3B56658C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70" y="1686187"/>
            <a:ext cx="6700972" cy="50272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2CB0F-F301-1CEF-6EA5-155D6AB438FD}"/>
              </a:ext>
            </a:extLst>
          </p:cNvPr>
          <p:cNvSpPr txBox="1"/>
          <p:nvPr/>
        </p:nvSpPr>
        <p:spPr>
          <a:xfrm>
            <a:off x="7600426" y="1080012"/>
            <a:ext cx="38505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Capture Source IP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Extract the source IP address from network traffic.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Check Blacklist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If IP not in blacklist, proceed to identify the communication protocol.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If IP is blacklisted, take preventive actions (e.g., block it).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Feature Extraction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Extract relevant features (e.g., packet size, ports) from network data.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ML Model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Use extracted features to train a machine learning model.</a:t>
            </a:r>
          </a:p>
          <a:p>
            <a:pPr algn="l"/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/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2.Detection System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Analyze incoming traffic using the trained model.</a:t>
            </a:r>
          </a:p>
          <a:p>
            <a:pPr algn="l"/>
            <a:endParaRPr lang="en-US" sz="1600" dirty="0">
              <a:solidFill>
                <a:srgbClr val="111111"/>
              </a:solidFill>
              <a:highlight>
                <a:srgbClr val="F7F7F7"/>
              </a:highlight>
              <a:latin typeface="-apple-system"/>
            </a:endParaRPr>
          </a:p>
          <a:p>
            <a:pPr algn="l"/>
            <a:r>
              <a:rPr lang="en-US" sz="1600" b="1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3.</a:t>
            </a: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Classification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Classify traffic as normal or malicious.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962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52996"/>
            <a:ext cx="6028425" cy="1058758"/>
          </a:xfrm>
        </p:spPr>
        <p:txBody>
          <a:bodyPr/>
          <a:lstStyle/>
          <a:p>
            <a:r>
              <a:rPr lang="en-IN" dirty="0"/>
              <a:t>Detection Procedure: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710F7-1DE4-9A2E-3BB8-1053BEBD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4857"/>
            <a:ext cx="5401051" cy="3555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DF4F2-6CDD-F87D-6CC2-1471CB64AF56}"/>
              </a:ext>
            </a:extLst>
          </p:cNvPr>
          <p:cNvSpPr txBox="1"/>
          <p:nvPr/>
        </p:nvSpPr>
        <p:spPr>
          <a:xfrm>
            <a:off x="6425179" y="2137944"/>
            <a:ext cx="52960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Start: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The process starts with an incoming packet.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SVM Classifier: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The SVM classifier is a machine learning algorithm that has been trained on a dataset of suspicious and normal packets. The algorithm classifies the incoming packet as normal or suspicious packet.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Normal: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If the SVM classifier classifies the packet as normal, the process 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Suspicious: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If the SVM classifier classifies the email as suspicious: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If the IP is already in IP suspicious list, go to prevention subsystem.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I</a:t>
            </a:r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f the is not in suspicious list, add it to suspicious list and return.</a:t>
            </a:r>
            <a:endParaRPr lang="en-US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3459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F07E-9839-D05D-D2C8-C416EDC7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94" y="895609"/>
            <a:ext cx="3573039" cy="740245"/>
          </a:xfrm>
        </p:spPr>
        <p:txBody>
          <a:bodyPr>
            <a:normAutofit/>
          </a:bodyPr>
          <a:lstStyle/>
          <a:p>
            <a:r>
              <a:rPr lang="en-IN" sz="3200" dirty="0"/>
              <a:t>Mitigation algorithm: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E2C617-2082-8915-3595-AC9507CA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4478"/>
            <a:ext cx="5810095" cy="303647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60A31-FAEF-399C-2771-DCD302D955B3}"/>
              </a:ext>
            </a:extLst>
          </p:cNvPr>
          <p:cNvSpPr txBox="1"/>
          <p:nvPr/>
        </p:nvSpPr>
        <p:spPr>
          <a:xfrm>
            <a:off x="6020499" y="551289"/>
            <a:ext cx="600931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Detection Sub-System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This is the starting point where the system continuously monitors network traffic to detect potential DDoS attacks using machine learning algorithms.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Attack Packet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Once a potential attack is detected, the system identifies the specific packets that are part of the DDoS attack.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Notify Admin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The system then alerts the network administrator about the detected attack, allowing for human oversight and intervention if necessary.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Blacklist Table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The attacking IP addresses are added to a blacklist table. This step is crucial to prevent further packets from these IPs entering the network.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Packet Termination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Finally, packets originating from the blacklisted IP addresses are terminated, stopping the DDoS attack from affecting the network’s operations.</a:t>
            </a:r>
          </a:p>
          <a:p>
            <a:pPr algn="l">
              <a:buFont typeface="+mj-lt"/>
              <a:buAutoNum type="arabicPeriod"/>
            </a:pPr>
            <a:endParaRPr lang="en-US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Return to System</a:t>
            </a:r>
            <a:r>
              <a:rPr lang="en-US" sz="16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After dealing with the attack, the system returns to monitoring the network, adding any new attacking IPs to the blacklist as needed.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08687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384</TotalTime>
  <Words>1084</Words>
  <Application>Microsoft Office PowerPoint</Application>
  <PresentationFormat>Widescreen</PresentationFormat>
  <Paragraphs>216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Google Sans</vt:lpstr>
      <vt:lpstr>Tw Cen MT</vt:lpstr>
      <vt:lpstr>Tw Cen MT Condensed</vt:lpstr>
      <vt:lpstr>Wingdings 3</vt:lpstr>
      <vt:lpstr>Integral</vt:lpstr>
      <vt:lpstr>DDOS ATTACK DETECTION AND MITIGATION IN SDN: ML ASSISTED APPROACH</vt:lpstr>
      <vt:lpstr>Contents:</vt:lpstr>
      <vt:lpstr>What is sdn?</vt:lpstr>
      <vt:lpstr>Ddos attacks and its types:</vt:lpstr>
      <vt:lpstr>Simulating a network using mininet and RYU controller:</vt:lpstr>
      <vt:lpstr>Simulating ddos attack:</vt:lpstr>
      <vt:lpstr>Proposed detection algorithm:</vt:lpstr>
      <vt:lpstr>Detection Procedure:</vt:lpstr>
      <vt:lpstr>Mitigation algorithm:</vt:lpstr>
      <vt:lpstr>Dataset features: </vt:lpstr>
      <vt:lpstr>RESULTS:</vt:lpstr>
      <vt:lpstr>RESULTS:</vt:lpstr>
      <vt:lpstr>RESULTS:</vt:lpstr>
      <vt:lpstr>RESULTS:</vt:lpstr>
      <vt:lpstr>RESULTS: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ATTACK DETECTION AND MITIGATION IN SDN: ML ASSISTED APPROACH</dc:title>
  <dc:creator>Priyam Saha</dc:creator>
  <cp:lastModifiedBy>Priyam Saha</cp:lastModifiedBy>
  <cp:revision>6</cp:revision>
  <dcterms:created xsi:type="dcterms:W3CDTF">2024-04-19T03:09:21Z</dcterms:created>
  <dcterms:modified xsi:type="dcterms:W3CDTF">2024-04-22T04:50:30Z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